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998" r:id="rId3"/>
    <p:sldId id="1007" r:id="rId4"/>
    <p:sldId id="1003" r:id="rId5"/>
    <p:sldId id="1004" r:id="rId6"/>
    <p:sldId id="991" r:id="rId7"/>
    <p:sldId id="993" r:id="rId8"/>
    <p:sldId id="994" r:id="rId9"/>
    <p:sldId id="1005" r:id="rId10"/>
    <p:sldId id="992" r:id="rId11"/>
    <p:sldId id="995" r:id="rId12"/>
    <p:sldId id="996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  My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dad is a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doctor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Project 2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A fancy-dress party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1892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Hello, I’m Tom.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This is my school. I go to school every day. At school, I can read and write in class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在课堂上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can play games, sing, dance and jump after class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have fun. It’s Friday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星期五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today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We clean our desks, chairs, doors and windows. My teacher is very happy. Now we are thirsty and hungry. Haha, we have some juice and tarts.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BS03.eps" descr="id:21474953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40756"/>
            <a:ext cx="9721080" cy="68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627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Tom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in class.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645150" algn="l"/>
                <a:tab pos="86090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read	B. write	C. both A and B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609013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609013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60901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Tom goes to school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645150" algn="l"/>
                <a:tab pos="86090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every day	B. in class	C. after class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42006" y="2260029"/>
            <a:ext cx="111978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由文中句子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“I’m Tom. ... I can read and write in class.”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在课堂上可以读和写，故本题选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42006" y="4780309"/>
            <a:ext cx="111978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由文中句子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go to school every day.”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每天去学校，故本题选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17758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7170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17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8877300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Tom’s teacher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today.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645150" algn="l"/>
                <a:tab pos="8877300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cold	B. happy	C. great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877300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877300" algn="l"/>
                <a:tab pos="986155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877300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 are thirsty. They have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645150" algn="l"/>
                <a:tab pos="8877300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juice	B. tarts	C. yogurt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14014" y="21258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由文中句子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“My teacher is very happy.”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的老师今天很开心，故本题选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14014" y="46461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由文中句子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“Now we are thirsty and hungry. Haha, we have some juice and tarts.”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可知，他们渴的时候喝了果汁，故选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10558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6450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177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404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52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5" y="1052736"/>
            <a:ext cx="11233248" cy="643227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262558" y="4205987"/>
            <a:ext cx="407816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some tarts, please.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0733"/>
          <a:stretch/>
        </p:blipFill>
        <p:spPr>
          <a:xfrm>
            <a:off x="222160" y="2492896"/>
            <a:ext cx="11201638" cy="166086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38622" y="35010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87094" y="34818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399462" y="350100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50990" y="4365104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spcAft>
                <a:spcPts val="0"/>
              </a:spcAft>
            </a:pPr>
            <a:r>
              <a:rPr lang="en-US" altLang="zh-CN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My </a:t>
            </a:r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mum is a doctor</a:t>
            </a:r>
            <a:r>
              <a:rPr lang="en-US" altLang="zh-CN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679382" y="4365104"/>
            <a:ext cx="45457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spcAft>
                <a:spcPts val="0"/>
              </a:spcAft>
            </a:pPr>
            <a:r>
              <a:rPr lang="en-US" altLang="zh-CN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We </a:t>
            </a:r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read and write at school.</a:t>
            </a:r>
            <a:endParaRPr lang="zh-CN" altLang="zh-CN" sz="105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555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4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0291" r="11141"/>
          <a:stretch/>
        </p:blipFill>
        <p:spPr>
          <a:xfrm>
            <a:off x="510192" y="1340768"/>
            <a:ext cx="11201638" cy="188587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207196" y="245371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74537" y="2473732"/>
            <a:ext cx="480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695606" y="249289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432862" y="3096034"/>
            <a:ext cx="3934152" cy="9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Clean the chair, please.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27055" y="3194973"/>
            <a:ext cx="3600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Please clean the door.</a:t>
            </a:r>
            <a:endParaRPr lang="zh-CN" altLang="zh-CN" sz="105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15486" y="3140968"/>
            <a:ext cx="34891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My uncle is a teacher.</a:t>
            </a:r>
            <a:endParaRPr lang="zh-CN" altLang="zh-CN" sz="105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010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选出与所给单词属于同类的一项。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634163" algn="l"/>
                <a:tab pos="88773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sandwich	A. tart	B. door	C. table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634163" algn="l"/>
                <a:tab pos="88773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634163" algn="l"/>
                <a:tab pos="88773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634163" algn="l"/>
                <a:tab pos="88773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window	A. clean	B. desk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4847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50590" y="198180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sandwich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三明治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蛋挞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都是食物类名词；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门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桌子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都是家具类名词。故选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34290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14014" y="39980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window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窗户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desk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都是家具类名词；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都是动词。故选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112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8925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17988" algn="l"/>
                <a:tab pos="6634163" algn="l"/>
                <a:tab pos="88773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teacher	A. dog	B. bear	C. nurse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634163" algn="l"/>
                <a:tab pos="88773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634163" algn="l"/>
                <a:tab pos="88773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634163" algn="l"/>
                <a:tab pos="88773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our	A. my	B. he	C. they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634163" algn="l"/>
                <a:tab pos="88773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634163" algn="l"/>
                <a:tab pos="88773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634163" algn="l"/>
                <a:tab pos="88773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dance 	A. sing 	B. worker 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doctor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50590" y="131189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teacher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nurse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护士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都是职业类名词；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狗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熊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都是动物类名词。故选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14014" y="332811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our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都是形容词性物主代词；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都是人称代词的主格形式。故选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514014" y="519328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跳舞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唱歌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都是动词；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worker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工人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doctor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医生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都是职业类名词。故选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93268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82405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76827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50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2420888"/>
            <a:ext cx="6984776" cy="57606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346248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从方框中选择合适的单词完成句子。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read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window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farmer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yogurt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60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my uncle. He is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527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08720"/>
            <a:ext cx="8422797" cy="79208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/>
          <a:srcRect r="50014"/>
          <a:stretch/>
        </p:blipFill>
        <p:spPr>
          <a:xfrm>
            <a:off x="3574926" y="3068960"/>
            <a:ext cx="4391255" cy="145788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167214" y="4581128"/>
            <a:ext cx="54874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图片为农民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en-US" altLang="zh-CN">
                <a:ea typeface="楷体" panose="02010609060101010101" pitchFamily="49" charset="-122"/>
              </a:rPr>
              <a:t>farmer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>
                <a:ea typeface="楷体" panose="02010609060101010101" pitchFamily="49" charset="-122"/>
              </a:rPr>
              <a:t>C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015086" y="45091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08518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some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447134" y="5282044"/>
            <a:ext cx="54296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图片为酸奶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en-US" altLang="zh-CN">
                <a:ea typeface="楷体" panose="02010609060101010101" pitchFamily="49" charset="-122"/>
              </a:rPr>
              <a:t>yogurt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>
                <a:ea typeface="楷体" panose="02010609060101010101" pitchFamily="49" charset="-122"/>
              </a:rPr>
              <a:t>D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998862" y="52292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51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1124744"/>
            <a:ext cx="6984776" cy="57606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7635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read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window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farmer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yogurt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cousin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49012"/>
          <a:stretch/>
        </p:blipFill>
        <p:spPr>
          <a:xfrm>
            <a:off x="2998862" y="1988840"/>
            <a:ext cx="4924384" cy="160276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430910" y="37170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55046" y="3717032"/>
            <a:ext cx="51026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图片为读书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en-US" altLang="zh-CN">
                <a:ea typeface="楷体" panose="02010609060101010101" pitchFamily="49" charset="-122"/>
              </a:rPr>
              <a:t>read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35633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 the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82838" y="449186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159102" y="4509120"/>
            <a:ext cx="55899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图片为窗户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en-US" altLang="zh-CN">
                <a:ea typeface="楷体" panose="02010609060101010101" pitchFamily="49" charset="-122"/>
              </a:rPr>
              <a:t>window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444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44634"/>
            <a:ext cx="11485848" cy="541789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从方框中给下列句子选择合适的应答语。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60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 about you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 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60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your aunt a nurse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60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Let’s play games.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60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this a door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60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 many desks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260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some juice, please.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260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bear. I draw it. 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260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Good morning, Mike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6985590" y="1412776"/>
            <a:ext cx="4078168" cy="4821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OK.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One cupcake, please.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Five.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No. She is a doctor.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Yes, it is.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F. Well done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G. Good morning, Tom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H. Thank you. 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6887294" y="1484784"/>
            <a:ext cx="3888432" cy="482453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3309" y="1537628"/>
            <a:ext cx="40748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smtClean="0"/>
              <a:t>B</a:t>
            </a:r>
            <a:endParaRPr lang="zh-CN" altLang="en-US" sz="2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06202" y="2130944"/>
            <a:ext cx="50847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>
                <a:ea typeface="楷体" panose="02010609060101010101" pitchFamily="49" charset="-122"/>
              </a:rPr>
              <a:t>D </a:t>
            </a:r>
            <a:endParaRPr lang="zh-CN" altLang="en-US" sz="2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94370" y="2689756"/>
            <a:ext cx="4251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smtClean="0"/>
              <a:t>A</a:t>
            </a:r>
            <a:endParaRPr lang="zh-CN" altLang="en-US" sz="2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23965" y="3337828"/>
            <a:ext cx="49084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>
                <a:ea typeface="楷体" panose="02010609060101010101" pitchFamily="49" charset="-122"/>
              </a:rPr>
              <a:t> E</a:t>
            </a:r>
            <a:endParaRPr lang="zh-CN" altLang="en-US" sz="2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94370" y="3913892"/>
            <a:ext cx="4251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>
                <a:ea typeface="楷体" panose="02010609060101010101" pitchFamily="49" charset="-122"/>
              </a:rPr>
              <a:t>C</a:t>
            </a:r>
            <a:endParaRPr lang="zh-CN" altLang="en-US" sz="2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94370" y="4509120"/>
            <a:ext cx="44435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>
                <a:ea typeface="楷体" panose="02010609060101010101" pitchFamily="49" charset="-122"/>
              </a:rPr>
              <a:t>H</a:t>
            </a:r>
            <a:endParaRPr lang="zh-CN" altLang="en-US" sz="2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20537" y="5085184"/>
            <a:ext cx="38824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>
                <a:ea typeface="楷体" panose="02010609060101010101" pitchFamily="49" charset="-122"/>
              </a:rPr>
              <a:t>F</a:t>
            </a:r>
            <a:endParaRPr lang="zh-CN" altLang="en-US" sz="2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34838" y="5714092"/>
            <a:ext cx="44435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smtClean="0"/>
              <a:t>G</a:t>
            </a:r>
            <a:endParaRPr lang="zh-CN" altLang="en-US" sz="2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883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9834"/>
            <a:ext cx="11485848" cy="49994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700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问句句意：你呢？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请来一个纸杯蛋糕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700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一般疑问句提问，用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No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回答。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姑妈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，是女性，故选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700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句子提出建议，要一起玩游戏，表示肯定的回答用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OK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700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一般疑问句提问，用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No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回答。用排除法可知选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700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句子提问有多少张书桌，应回答具体的数量。故选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2700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句子表示让对方喝些果汁，答语应表示感谢。故选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2700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看这头熊。我画的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可知，答语应表示称赞。故选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2700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打招呼，回答也是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99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816</Words>
  <Application>Microsoft Office PowerPoint</Application>
  <PresentationFormat>自定义</PresentationFormat>
  <Paragraphs>114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349</cp:revision>
  <dcterms:created xsi:type="dcterms:W3CDTF">2020-11-06T05:24:00Z</dcterms:created>
  <dcterms:modified xsi:type="dcterms:W3CDTF">2025-05-25T12:20:45Z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